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0" r:id="rId3"/>
  </p:sldMasterIdLst>
  <p:notesMasterIdLst>
    <p:notesMasterId r:id="rId18"/>
  </p:notesMasterIdLst>
  <p:handoutMasterIdLst>
    <p:handoutMasterId r:id="rId19"/>
  </p:handoutMasterIdLst>
  <p:sldIdLst>
    <p:sldId id="257" r:id="rId4"/>
    <p:sldId id="256" r:id="rId5"/>
    <p:sldId id="732" r:id="rId6"/>
    <p:sldId id="739" r:id="rId7"/>
    <p:sldId id="733" r:id="rId8"/>
    <p:sldId id="734" r:id="rId9"/>
    <p:sldId id="740" r:id="rId10"/>
    <p:sldId id="741" r:id="rId11"/>
    <p:sldId id="742" r:id="rId12"/>
    <p:sldId id="746" r:id="rId13"/>
    <p:sldId id="747" r:id="rId14"/>
    <p:sldId id="748" r:id="rId15"/>
    <p:sldId id="344" r:id="rId16"/>
    <p:sldId id="743" r:id="rId17"/>
  </p:sldIdLst>
  <p:sldSz cx="9144000" cy="6858000" type="screen4x3"/>
  <p:notesSz cx="6799263" cy="99298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18">
          <p15:clr>
            <a:srgbClr val="A4A3A4"/>
          </p15:clr>
        </p15:guide>
        <p15:guide id="2" pos="5471">
          <p15:clr>
            <a:srgbClr val="A4A3A4"/>
          </p15:clr>
        </p15:guide>
        <p15:guide id="3" pos="2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E5B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86" autoAdjust="0"/>
  </p:normalViewPr>
  <p:slideViewPr>
    <p:cSldViewPr snapToGrid="0" snapToObjects="1" showGuides="1">
      <p:cViewPr varScale="1">
        <p:scale>
          <a:sx n="91" d="100"/>
          <a:sy n="91" d="100"/>
        </p:scale>
        <p:origin x="2184" y="78"/>
      </p:cViewPr>
      <p:guideLst>
        <p:guide orient="horz" pos="4018"/>
        <p:guide pos="5471"/>
        <p:guide pos="2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3" y="2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A3516-24B2-C047-A1E8-2B6DCD9EF300}" type="datetimeFigureOut">
              <a:rPr lang="fr-FR" smtClean="0"/>
              <a:t>08/04/2024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C1291-C3FB-9C44-9A54-9347A72285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056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2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70C5A-5ED7-654A-91FC-0E1F434AA273}" type="datetimeFigureOut">
              <a:rPr lang="fr-FR" smtClean="0"/>
              <a:t>08/04/2024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64B6E-5804-3B4A-B795-5EAE5F4ED8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0085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64B6E-5804-3B4A-B795-5EAE5F4ED8F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044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64B6E-5804-3B4A-B795-5EAE5F4ED8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289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64B6E-5804-3B4A-B795-5EAE5F4ED8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522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64B6E-5804-3B4A-B795-5EAE5F4ED8F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612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64B6E-5804-3B4A-B795-5EAE5F4ED8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078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64B6E-5804-3B4A-B795-5EAE5F4ED8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02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64B6E-5804-3B4A-B795-5EAE5F4ED8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79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64B6E-5804-3B4A-B795-5EAE5F4ED8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79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64B6E-5804-3B4A-B795-5EAE5F4ED8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473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64B6E-5804-3B4A-B795-5EAE5F4ED8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95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64B6E-5804-3B4A-B795-5EAE5F4ED8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722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64B6E-5804-3B4A-B795-5EAE5F4ED8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061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64B6E-5804-3B4A-B795-5EAE5F4ED8F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69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0E9C-D2E0-334C-ABB2-E5E0D3616D7A}" type="datetime1">
              <a:rPr lang="fr-FR" smtClean="0"/>
              <a:t>08/04/2024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7EB-E91C-564D-AFF1-6E2F9D54EE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27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1AD3-D0D5-C049-9BA2-58663322975E}" type="datetime1">
              <a:rPr lang="fr-FR" smtClean="0"/>
              <a:t>08/04/2024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7EB-E91C-564D-AFF1-6E2F9D54EE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45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C473-19F2-AE48-B445-BC1F410A7E37}" type="datetime1">
              <a:rPr lang="fr-FR" smtClean="0"/>
              <a:t>08/04/2024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7EB-E91C-564D-AFF1-6E2F9D54EE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66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6396933"/>
            <a:ext cx="117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08/04/2024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664920"/>
            <a:ext cx="8424614" cy="323935"/>
          </a:xfrm>
        </p:spPr>
        <p:txBody>
          <a:bodyPr/>
          <a:lstStyle>
            <a:lvl1pPr marL="9525" indent="8560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520" indent="-14381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9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2276873"/>
            <a:ext cx="8424334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98446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2084853"/>
            <a:ext cx="2520000" cy="3840427"/>
          </a:xfrm>
        </p:spPr>
        <p:txBody>
          <a:bodyPr/>
          <a:lstStyle>
            <a:lvl1pPr marL="143819" indent="-143819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520" indent="-14381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084851"/>
            <a:ext cx="2520000" cy="3814349"/>
          </a:xfrm>
        </p:spPr>
        <p:txBody>
          <a:bodyPr/>
          <a:lstStyle>
            <a:lvl1pPr marL="143819" indent="-143819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520" indent="-14381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084851"/>
            <a:ext cx="2520000" cy="3814349"/>
          </a:xfrm>
        </p:spPr>
        <p:txBody>
          <a:bodyPr/>
          <a:lstStyle>
            <a:lvl1pPr marL="143819" indent="-143819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520" indent="-14381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904" y="6396933"/>
            <a:ext cx="1210435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08/04/2024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93" y="910403"/>
            <a:ext cx="8424863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9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84008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904" y="6396933"/>
            <a:ext cx="1210435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08/04/2024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9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664920"/>
            <a:ext cx="8424614" cy="323935"/>
          </a:xfrm>
        </p:spPr>
        <p:txBody>
          <a:bodyPr/>
          <a:lstStyle>
            <a:lvl1pPr marL="0" indent="95072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520" indent="-14381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93" y="910403"/>
            <a:ext cx="8424863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32" y="2276873"/>
            <a:ext cx="2556471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2276873"/>
            <a:ext cx="252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2276873"/>
            <a:ext cx="252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64675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2276873"/>
            <a:ext cx="252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904" y="6396933"/>
            <a:ext cx="1210435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08/04/2024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664920"/>
            <a:ext cx="8424614" cy="323935"/>
          </a:xfrm>
        </p:spPr>
        <p:txBody>
          <a:bodyPr/>
          <a:lstStyle>
            <a:lvl1pPr marL="0" indent="95072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520" indent="-14381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93" y="910403"/>
            <a:ext cx="8424863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9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2276873"/>
            <a:ext cx="5616624" cy="384042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84673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2276873"/>
            <a:ext cx="252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904" y="6396933"/>
            <a:ext cx="1210435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08/04/2024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664920"/>
            <a:ext cx="8424614" cy="323935"/>
          </a:xfrm>
        </p:spPr>
        <p:txBody>
          <a:bodyPr/>
          <a:lstStyle>
            <a:lvl1pPr marL="0" indent="95072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520" indent="-14381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93" y="910403"/>
            <a:ext cx="8424863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9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2276928"/>
            <a:ext cx="5761038" cy="3839633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606656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336000"/>
            <a:ext cx="1440000" cy="192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852936"/>
            <a:ext cx="8424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 b="1" cap="all" baseline="0"/>
            </a:lvl1pPr>
            <a:lvl2pPr marL="91955" indent="0">
              <a:spcBef>
                <a:spcPts val="500"/>
              </a:spcBef>
              <a:spcAft>
                <a:spcPts val="0"/>
              </a:spcAft>
              <a:buNone/>
              <a:tabLst/>
              <a:defRPr sz="19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1" y="63792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904" y="6396933"/>
            <a:ext cx="1210435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08/04/2024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99" y="260648"/>
            <a:ext cx="4680769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93317" y="466403"/>
            <a:ext cx="1938692" cy="15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09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9144000" cy="5925277"/>
          </a:xfrm>
          <a:solidFill>
            <a:schemeClr val="tx2"/>
          </a:solidFill>
        </p:spPr>
        <p:txBody>
          <a:bodyPr tIns="107838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6396933"/>
            <a:ext cx="117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08/04/2024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59460" anchor="ctr" anchorCtr="0"/>
          <a:lstStyle>
            <a:lvl1pPr marL="395400" indent="-395400">
              <a:buFont typeface="+mj-lt"/>
              <a:buAutoNum type="arabicPeriod"/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9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3429110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08/04/2024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829357"/>
            <a:ext cx="3240000" cy="597263"/>
          </a:xfrm>
        </p:spPr>
        <p:txBody>
          <a:bodyPr anchor="ctr" anchorCtr="0"/>
          <a:lstStyle>
            <a:lvl1pPr algn="l">
              <a:defRPr sz="110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61559" y="722768"/>
            <a:ext cx="2329060" cy="184219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480000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E8DD-FBDB-AB43-BF93-1F139D853532}" type="datetime1">
              <a:rPr lang="fr-FR" smtClean="0"/>
              <a:t>08/04/2024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7EB-E91C-564D-AFF1-6E2F9D54EE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810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6396933"/>
            <a:ext cx="117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664920"/>
            <a:ext cx="8424614" cy="323935"/>
          </a:xfrm>
        </p:spPr>
        <p:txBody>
          <a:bodyPr/>
          <a:lstStyle>
            <a:lvl1pPr marL="9525" indent="8560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520" indent="-14381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9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2276873"/>
            <a:ext cx="8424334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1237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2084853"/>
            <a:ext cx="2520000" cy="3840427"/>
          </a:xfrm>
        </p:spPr>
        <p:txBody>
          <a:bodyPr/>
          <a:lstStyle>
            <a:lvl1pPr marL="143819" indent="-143819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520" indent="-14381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084851"/>
            <a:ext cx="2520000" cy="3814349"/>
          </a:xfrm>
        </p:spPr>
        <p:txBody>
          <a:bodyPr/>
          <a:lstStyle>
            <a:lvl1pPr marL="143819" indent="-143819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520" indent="-14381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084851"/>
            <a:ext cx="2520000" cy="3814349"/>
          </a:xfrm>
        </p:spPr>
        <p:txBody>
          <a:bodyPr/>
          <a:lstStyle>
            <a:lvl1pPr marL="143819" indent="-143819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520" indent="-14381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904" y="6396933"/>
            <a:ext cx="1210435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93" y="910403"/>
            <a:ext cx="8424863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9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10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904" y="6396933"/>
            <a:ext cx="1210435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9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664920"/>
            <a:ext cx="8424614" cy="323935"/>
          </a:xfrm>
        </p:spPr>
        <p:txBody>
          <a:bodyPr/>
          <a:lstStyle>
            <a:lvl1pPr marL="0" indent="95072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520" indent="-14381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93" y="910403"/>
            <a:ext cx="8424863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32" y="2276873"/>
            <a:ext cx="2556471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2276873"/>
            <a:ext cx="252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2276873"/>
            <a:ext cx="252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324390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2276873"/>
            <a:ext cx="252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904" y="6396933"/>
            <a:ext cx="1210435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664920"/>
            <a:ext cx="8424614" cy="323935"/>
          </a:xfrm>
        </p:spPr>
        <p:txBody>
          <a:bodyPr/>
          <a:lstStyle>
            <a:lvl1pPr marL="0" indent="95072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520" indent="-14381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93" y="910403"/>
            <a:ext cx="8424863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9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2276873"/>
            <a:ext cx="5616624" cy="384042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80060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2276873"/>
            <a:ext cx="252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904" y="6396933"/>
            <a:ext cx="1210435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664920"/>
            <a:ext cx="8424614" cy="323935"/>
          </a:xfrm>
        </p:spPr>
        <p:txBody>
          <a:bodyPr/>
          <a:lstStyle>
            <a:lvl1pPr marL="0" indent="95072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520" indent="-143819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93" y="910403"/>
            <a:ext cx="8424863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9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2276928"/>
            <a:ext cx="5761038" cy="3839633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927317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336000"/>
            <a:ext cx="1440000" cy="192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852936"/>
            <a:ext cx="8424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 b="1" cap="all" baseline="0"/>
            </a:lvl1pPr>
            <a:lvl2pPr marL="91955" indent="0">
              <a:spcBef>
                <a:spcPts val="500"/>
              </a:spcBef>
              <a:spcAft>
                <a:spcPts val="0"/>
              </a:spcAft>
              <a:buNone/>
              <a:tabLst/>
              <a:defRPr sz="19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1" y="63792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904" y="6396933"/>
            <a:ext cx="1210435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99" y="260648"/>
            <a:ext cx="4680769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93317" y="466403"/>
            <a:ext cx="1938692" cy="15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66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9144000" cy="5925277"/>
          </a:xfrm>
          <a:solidFill>
            <a:schemeClr val="tx2"/>
          </a:solidFill>
        </p:spPr>
        <p:txBody>
          <a:bodyPr tIns="107838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6396933"/>
            <a:ext cx="117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endParaRPr lang="fr-FR" cap="all" dirty="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59460" anchor="ctr" anchorCtr="0"/>
          <a:lstStyle>
            <a:lvl1pPr marL="395400" indent="-395400">
              <a:buFont typeface="+mj-lt"/>
              <a:buAutoNum type="arabicPeriod"/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9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27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829357"/>
            <a:ext cx="3240000" cy="597263"/>
          </a:xfrm>
        </p:spPr>
        <p:txBody>
          <a:bodyPr anchor="ctr" anchorCtr="0"/>
          <a:lstStyle>
            <a:lvl1pPr algn="l">
              <a:defRPr sz="1100"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61559" y="722768"/>
            <a:ext cx="2329060" cy="184219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480000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15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48659" y="913011"/>
            <a:ext cx="338925" cy="45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5" tIns="91305" rIns="91305" bIns="9130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-US">
                <a:solidFill>
                  <a:srgbClr val="000091"/>
                </a:solidFill>
              </a:rPr>
              <a:pPr/>
              <a:t>‹N°›</a:t>
            </a:fld>
            <a:endParaRPr>
              <a:solidFill>
                <a:srgbClr val="000091"/>
              </a:solidFill>
            </a:endParaRPr>
          </a:p>
        </p:txBody>
      </p:sp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311700" y="303900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5" tIns="91305" rIns="91305" bIns="9130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5" tIns="91305" rIns="91305" bIns="91305" anchor="t" anchorCtr="0">
            <a:noAutofit/>
          </a:bodyPr>
          <a:lstStyle>
            <a:lvl1pPr marL="456482" lvl="0" indent="-34236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7888A"/>
              </a:buClr>
              <a:buSzPts val="1800"/>
              <a:buFont typeface="Roboto Condensed"/>
              <a:buChar char="●"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3050" lvl="1" indent="-31702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7888A"/>
              </a:buClr>
              <a:buSzPts val="1400"/>
              <a:buFont typeface="Roboto Condensed"/>
              <a:buChar char="○"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69560" lvl="2" indent="-31702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7888A"/>
              </a:buClr>
              <a:buSzPts val="1400"/>
              <a:buFont typeface="Roboto Condensed"/>
              <a:buChar char="■"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6099" lvl="3" indent="-31702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7888A"/>
              </a:buClr>
              <a:buSzPts val="1400"/>
              <a:buFont typeface="Roboto Condensed"/>
              <a:buChar char="●"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2580" lvl="4" indent="-31702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7888A"/>
              </a:buClr>
              <a:buSzPts val="1400"/>
              <a:buFont typeface="Roboto Condensed"/>
              <a:buChar char="○"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39062" lvl="5" indent="-31702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7888A"/>
              </a:buClr>
              <a:buSzPts val="1400"/>
              <a:buFont typeface="Roboto Condensed"/>
              <a:buChar char="■"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195600" lvl="6" indent="-31702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7888A"/>
              </a:buClr>
              <a:buSzPts val="1400"/>
              <a:buFont typeface="Roboto Condensed"/>
              <a:buChar char="●"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2126" lvl="7" indent="-31702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7888A"/>
              </a:buClr>
              <a:buSzPts val="1400"/>
              <a:buFont typeface="Roboto Condensed"/>
              <a:buChar char="○"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08679" lvl="8" indent="-31702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87888A"/>
              </a:buClr>
              <a:buSzPts val="1400"/>
              <a:buFont typeface="Roboto Condensed"/>
              <a:buChar char="■"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cxnSp>
        <p:nvCxnSpPr>
          <p:cNvPr id="20" name="Google Shape;20;p10"/>
          <p:cNvCxnSpPr/>
          <p:nvPr/>
        </p:nvCxnSpPr>
        <p:spPr>
          <a:xfrm>
            <a:off x="426150" y="1168000"/>
            <a:ext cx="2817300" cy="0"/>
          </a:xfrm>
          <a:prstGeom prst="straightConnector1">
            <a:avLst/>
          </a:prstGeom>
          <a:noFill/>
          <a:ln w="9525" cap="flat" cmpd="sng">
            <a:solidFill>
              <a:srgbClr val="EB690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" name="Google Shape;21;p10" descr="ARS Paca (@ARSPaca) | Twit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1133" y="100977"/>
            <a:ext cx="51435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20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FA01-7E5B-5240-97BF-3398503654B3}" type="datetime1">
              <a:rPr lang="fr-FR" smtClean="0"/>
              <a:t>08/04/2024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7EB-E91C-564D-AFF1-6E2F9D54EE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02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4F18-5661-E748-A2C4-B71DCC04311C}" type="datetime1">
              <a:rPr lang="fr-FR" smtClean="0"/>
              <a:t>08/04/2024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7EB-E91C-564D-AFF1-6E2F9D54EE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14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28C7-E8AE-4543-A11D-DA6DB449ADCB}" type="datetime1">
              <a:rPr lang="fr-FR" smtClean="0"/>
              <a:t>08/04/2024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7EB-E91C-564D-AFF1-6E2F9D54EE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57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B104-8171-B64B-BB77-4058FD745B49}" type="datetime1">
              <a:rPr lang="fr-FR" smtClean="0"/>
              <a:t>08/04/2024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7EB-E91C-564D-AFF1-6E2F9D54EE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17F1-3FB5-384D-A63D-E35FF0D58B42}" type="datetime1">
              <a:rPr lang="fr-FR" smtClean="0"/>
              <a:t>08/04/2024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7EB-E91C-564D-AFF1-6E2F9D54EE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56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EE01-8D65-EC4E-801E-9EB7601753C7}" type="datetime1">
              <a:rPr lang="fr-FR" smtClean="0"/>
              <a:t>08/04/2024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7EB-E91C-564D-AFF1-6E2F9D54EE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75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C672-19D3-A64F-B87B-D965D06A31A0}" type="datetime1">
              <a:rPr lang="fr-FR" smtClean="0"/>
              <a:t>08/04/2024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7EB-E91C-564D-AFF1-6E2F9D54EE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65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0024-861C-504A-A336-A0DE1CFFBBF5}" type="datetime1">
              <a:rPr lang="fr-FR" smtClean="0"/>
              <a:t>08/04/2024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B47EB-E91C-564D-AFF1-6E2F9D54EE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61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93" y="2276928"/>
            <a:ext cx="8424863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9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1" y="63792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93" y="910403"/>
            <a:ext cx="8424863" cy="719988"/>
          </a:xfrm>
          <a:prstGeom prst="rect">
            <a:avLst/>
          </a:prstGeom>
        </p:spPr>
        <p:txBody>
          <a:bodyPr vert="horz" lIns="91320" tIns="45660" rIns="91320" bIns="4566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6378091"/>
            <a:ext cx="2057400" cy="366183"/>
          </a:xfrm>
          <a:prstGeom prst="rect">
            <a:avLst/>
          </a:prstGeom>
        </p:spPr>
        <p:txBody>
          <a:bodyPr vert="horz" lIns="91320" tIns="45660" rIns="91320" bIns="45660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08/04/2024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3726" y="248576"/>
            <a:ext cx="585158" cy="46283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44000"/>
            <a:ext cx="5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0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/>
  <p:txStyles>
    <p:titleStyle>
      <a:lvl1pPr marL="14288" indent="0" algn="l" defTabSz="91305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955" indent="0" algn="l" defTabSz="91305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0910" indent="-171210" algn="l" defTabSz="91305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0670" indent="-171210" algn="l" defTabSz="91305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0370" indent="-171210" algn="l" defTabSz="91305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6070" indent="-171210" algn="l" defTabSz="91305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20" indent="-228240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60" indent="-228240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00" indent="0" algn="l" defTabSz="91305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80" indent="-228240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2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0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60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99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80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2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00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26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93" y="2276928"/>
            <a:ext cx="8424863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9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1" y="63792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93" y="910403"/>
            <a:ext cx="8424863" cy="719988"/>
          </a:xfrm>
          <a:prstGeom prst="rect">
            <a:avLst/>
          </a:prstGeom>
        </p:spPr>
        <p:txBody>
          <a:bodyPr vert="horz" lIns="91320" tIns="45660" rIns="91320" bIns="4566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6378091"/>
            <a:ext cx="2057400" cy="366183"/>
          </a:xfrm>
          <a:prstGeom prst="rect">
            <a:avLst/>
          </a:prstGeom>
        </p:spPr>
        <p:txBody>
          <a:bodyPr vert="horz" lIns="91320" tIns="45660" rIns="91320" bIns="45660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3726" y="248576"/>
            <a:ext cx="585158" cy="46283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44000"/>
            <a:ext cx="5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6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marL="14288" indent="0" algn="l" defTabSz="91305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Roboto Condensed"/>
          <a:ea typeface="+mj-ea"/>
          <a:cs typeface="+mj-cs"/>
        </a:defRPr>
      </a:lvl1pPr>
    </p:titleStyle>
    <p:bodyStyle>
      <a:lvl1pPr marL="91955" indent="0" algn="l" defTabSz="91305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Roboto Condensed"/>
          <a:ea typeface="+mn-ea"/>
          <a:cs typeface="+mn-cs"/>
        </a:defRPr>
      </a:lvl1pPr>
      <a:lvl2pPr marL="350910" indent="-171210" algn="l" defTabSz="91305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oboto Condensed"/>
          <a:ea typeface="+mn-ea"/>
          <a:cs typeface="+mn-cs"/>
        </a:defRPr>
      </a:lvl2pPr>
      <a:lvl3pPr marL="530670" indent="-171210" algn="l" defTabSz="91305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Roboto Condensed"/>
          <a:ea typeface="+mn-ea"/>
          <a:cs typeface="+mn-cs"/>
        </a:defRPr>
      </a:lvl3pPr>
      <a:lvl4pPr marL="710370" indent="-171210" algn="l" defTabSz="91305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Roboto Condensed"/>
          <a:ea typeface="+mn-ea"/>
          <a:cs typeface="+mn-cs"/>
        </a:defRPr>
      </a:lvl4pPr>
      <a:lvl5pPr marL="926070" indent="-171210" algn="l" defTabSz="91305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Roboto Condensed"/>
          <a:ea typeface="+mn-ea"/>
          <a:cs typeface="+mn-cs"/>
        </a:defRPr>
      </a:lvl5pPr>
      <a:lvl6pPr marL="2510820" indent="-228240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60" indent="-228240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00" indent="0" algn="l" defTabSz="91305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80" indent="-228240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2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0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60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99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80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2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00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26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s-paca.org/thematiques-sante/vaccination/quiz-vaccination-en-patienta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59210" y="5575400"/>
            <a:ext cx="478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Comité de pilotage régional 8 avril 2024</a:t>
            </a:r>
          </a:p>
        </p:txBody>
      </p:sp>
      <p:pic>
        <p:nvPicPr>
          <p:cNvPr id="7" name="Image 6" descr="Logo CRES 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9" y="266095"/>
            <a:ext cx="1844813" cy="115482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34207" y="2874912"/>
            <a:ext cx="6870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cs typeface="Arial"/>
              </a:rPr>
              <a:t>Semaine européenne </a:t>
            </a:r>
          </a:p>
          <a:p>
            <a:r>
              <a:rPr lang="fr-FR" sz="4400" b="1" dirty="0">
                <a:cs typeface="Arial"/>
              </a:rPr>
              <a:t>de la vaccination 2024</a:t>
            </a:r>
          </a:p>
          <a:p>
            <a:r>
              <a:rPr lang="fr-FR" sz="4400" b="1" dirty="0">
                <a:cs typeface="Arial"/>
              </a:rPr>
              <a:t>23 au 28 avril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686800" y="-4"/>
            <a:ext cx="465700" cy="6876000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686794" y="5730240"/>
            <a:ext cx="465705" cy="116303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9C06A25-C49E-441B-8724-1B48B3BDD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665" y="321920"/>
            <a:ext cx="1431074" cy="8264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AAEC3CA-3062-4565-9872-EDC31D048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400" y="1420919"/>
            <a:ext cx="3503983" cy="155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8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177661"/>
            <a:ext cx="9144000" cy="89255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4 et 5 – Les actions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     </a:t>
            </a:r>
            <a:endParaRPr kumimoji="0" lang="fr-FR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765460" y="203230"/>
            <a:ext cx="378540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08F294-67E7-30C7-A917-934884B60D6D}"/>
              </a:ext>
            </a:extLst>
          </p:cNvPr>
          <p:cNvSpPr txBox="1"/>
          <p:nvPr/>
        </p:nvSpPr>
        <p:spPr>
          <a:xfrm>
            <a:off x="630621" y="1933168"/>
            <a:ext cx="76830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L’appel à projets de l’ARS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b="1" dirty="0">
                <a:solidFill>
                  <a:schemeClr val="accent6"/>
                </a:solidFill>
              </a:rPr>
              <a:t>Tour de table des partenaires sur les actions programmées</a:t>
            </a:r>
          </a:p>
          <a:p>
            <a:endParaRPr lang="fr-FR" sz="3600" dirty="0"/>
          </a:p>
          <a:p>
            <a:endParaRPr lang="fr-FR" sz="3600" dirty="0"/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32209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177661"/>
            <a:ext cx="9144000" cy="89255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4 – Les actions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     </a:t>
            </a:r>
            <a:endParaRPr kumimoji="0" lang="fr-FR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765460" y="203230"/>
            <a:ext cx="378540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5527948F-4385-A5EC-E8CF-E5C202D6C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5869"/>
            <a:ext cx="9144000" cy="459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41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177661"/>
            <a:ext cx="9144000" cy="89255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4 – Les actions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     </a:t>
            </a:r>
            <a:endParaRPr kumimoji="0" lang="fr-FR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765460" y="203230"/>
            <a:ext cx="378540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0412CF9-1928-F0E5-25AF-1CAE82DF4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68" y="1334499"/>
            <a:ext cx="6913463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72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190110"/>
            <a:ext cx="9144000" cy="83099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fr-FR" sz="4800" dirty="0">
                <a:cs typeface="Arial"/>
              </a:rPr>
              <a:t> </a:t>
            </a:r>
            <a:r>
              <a:rPr lang="fr-FR" sz="4800" dirty="0">
                <a:solidFill>
                  <a:schemeClr val="bg1"/>
                </a:solidFill>
                <a:cs typeface="Arial"/>
              </a:rPr>
              <a:t>Les actions 2024</a:t>
            </a:r>
            <a:endParaRPr lang="fr-FR" sz="3200" i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628992" y="190109"/>
            <a:ext cx="462455" cy="83099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2966" y="1558799"/>
            <a:ext cx="749808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6"/>
                </a:solidFill>
              </a:rPr>
              <a:t>CRES</a:t>
            </a:r>
            <a:endParaRPr lang="fr-FR" sz="2800" dirty="0"/>
          </a:p>
          <a:p>
            <a:pPr marL="457200" indent="-457200">
              <a:buFontTx/>
              <a:buChar char="-"/>
            </a:pPr>
            <a:r>
              <a:rPr lang="fr-FR" sz="2000" dirty="0"/>
              <a:t>4 webinaires en 2024</a:t>
            </a:r>
          </a:p>
          <a:p>
            <a:pPr marL="457200" indent="-457200">
              <a:buFontTx/>
              <a:buChar char="-"/>
            </a:pPr>
            <a:r>
              <a:rPr lang="fr-FR" sz="2000" dirty="0"/>
              <a:t>Le calendrier vaccinal 2024 interactif</a:t>
            </a:r>
          </a:p>
          <a:p>
            <a:pPr marL="457200" indent="-457200">
              <a:buFontTx/>
              <a:buChar char="-"/>
            </a:pPr>
            <a:r>
              <a:rPr lang="fr-FR" sz="2000" dirty="0"/>
              <a:t>3 formations à l’entretien</a:t>
            </a:r>
          </a:p>
          <a:p>
            <a:r>
              <a:rPr lang="fr-FR" sz="2000" dirty="0"/>
              <a:t>        motivationnel en vaccination </a:t>
            </a:r>
          </a:p>
          <a:p>
            <a:r>
              <a:rPr lang="fr-FR" sz="2000" dirty="0"/>
              <a:t>- 	une newsletter dédiée SEV</a:t>
            </a:r>
          </a:p>
          <a:p>
            <a:endParaRPr lang="fr-FR" sz="2000" b="1" dirty="0"/>
          </a:p>
          <a:p>
            <a:pPr marL="457200" indent="-457200">
              <a:buFontTx/>
              <a:buChar char="-"/>
            </a:pPr>
            <a:r>
              <a:rPr lang="fr-FR" sz="2000" dirty="0"/>
              <a:t>des relations presse avec l’ARS PACA</a:t>
            </a:r>
          </a:p>
          <a:p>
            <a:pPr marL="457200" indent="-457200">
              <a:buFontTx/>
              <a:buChar char="-"/>
            </a:pPr>
            <a:r>
              <a:rPr lang="fr-FR" sz="2000" dirty="0"/>
              <a:t>De la communication et des publications</a:t>
            </a:r>
          </a:p>
          <a:p>
            <a:r>
              <a:rPr lang="fr-FR" sz="2000" dirty="0"/>
              <a:t>	sur les réseaux sociaux</a:t>
            </a:r>
          </a:p>
          <a:p>
            <a:endParaRPr lang="fr-FR" sz="2000" dirty="0"/>
          </a:p>
          <a:p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/>
              <a:t>Un quiz à votre disposition : </a:t>
            </a:r>
            <a:endParaRPr lang="fr-FR" sz="2000" dirty="0">
              <a:hlinkClick r:id="rId3"/>
            </a:endParaRPr>
          </a:p>
          <a:p>
            <a:pPr marL="342900" indent="-342900">
              <a:buFontTx/>
              <a:buChar char="-"/>
            </a:pPr>
            <a:r>
              <a:rPr lang="fr-FR" dirty="0">
                <a:hlinkClick r:id="rId3"/>
              </a:rPr>
              <a:t>https://www.cres-paca.org/thematiques-sante/vaccination/quiz-vaccination-en-patientant</a:t>
            </a:r>
            <a:r>
              <a:rPr lang="fr-FR" sz="2000" dirty="0"/>
              <a:t> 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Une image contenant texte, capture d’écran, Site web, Publicité en ligne&#10;&#10;Description générée automatiquement">
            <a:extLst>
              <a:ext uri="{FF2B5EF4-FFF2-40B4-BE49-F238E27FC236}">
                <a16:creationId xmlns:a16="http://schemas.microsoft.com/office/drawing/2014/main" id="{B7E779F1-6098-54EB-7CBB-6E0592238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552" y="1451995"/>
            <a:ext cx="2994745" cy="42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4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177661"/>
            <a:ext cx="9144000" cy="95410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Les </a:t>
            </a:r>
            <a:r>
              <a:rPr lang="fr-FR" sz="3600" dirty="0">
                <a:solidFill>
                  <a:prstClr val="white"/>
                </a:solidFill>
                <a:latin typeface="Calibri"/>
                <a:cs typeface="Arial"/>
              </a:rPr>
              <a:t>r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elations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presse et les réseaux sociaux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     </a:t>
            </a:r>
            <a:endParaRPr kumimoji="0" lang="fr-FR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765460" y="203230"/>
            <a:ext cx="378540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 descr="Une image contenant texte, capture d’écran, Police, lettre&#10;&#10;Description générée automatiquement">
            <a:extLst>
              <a:ext uri="{FF2B5EF4-FFF2-40B4-BE49-F238E27FC236}">
                <a16:creationId xmlns:a16="http://schemas.microsoft.com/office/drawing/2014/main" id="{77EFB718-B69F-DDD6-E198-450DD28CE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2760"/>
            <a:ext cx="9144000" cy="56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2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/>
          <p:cNvSpPr txBox="1"/>
          <p:nvPr/>
        </p:nvSpPr>
        <p:spPr>
          <a:xfrm>
            <a:off x="0" y="680284"/>
            <a:ext cx="9144000" cy="769441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fr-FR" sz="4400" dirty="0">
                <a:cs typeface="Arial"/>
              </a:rPr>
              <a:t>   </a:t>
            </a:r>
            <a:r>
              <a:rPr lang="fr-FR" sz="4400" dirty="0">
                <a:solidFill>
                  <a:schemeClr val="bg1"/>
                </a:solidFill>
                <a:cs typeface="Arial"/>
              </a:rPr>
              <a:t>Ordre du jour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7007" y="1449725"/>
            <a:ext cx="8318500" cy="4005392"/>
          </a:xfrm>
          <a:prstGeom prst="rect">
            <a:avLst/>
          </a:prstGeom>
          <a:noFill/>
          <a:ln w="3175" cmpd="sng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6"/>
                </a:solidFill>
              </a:rPr>
              <a:t>1</a:t>
            </a:r>
            <a:r>
              <a:rPr lang="fr-FR" sz="2800" dirty="0">
                <a:effectLst/>
                <a:ea typeface="Calibri" panose="020F0502020204030204" pitchFamily="34" charset="0"/>
              </a:rPr>
              <a:t> </a:t>
            </a:r>
            <a:r>
              <a:rPr lang="fr-FR" sz="2800" dirty="0">
                <a:solidFill>
                  <a:schemeClr val="accent6"/>
                </a:solidFill>
              </a:rPr>
              <a:t>–</a:t>
            </a:r>
            <a:r>
              <a:rPr lang="fr-FR" sz="2800" dirty="0">
                <a:effectLst/>
                <a:ea typeface="Calibri" panose="020F0502020204030204" pitchFamily="34" charset="0"/>
              </a:rPr>
              <a:t> </a:t>
            </a:r>
            <a:r>
              <a:rPr lang="fr-FR" sz="2400" dirty="0"/>
              <a:t>Calendrier vaccinal 2024</a:t>
            </a:r>
            <a:endParaRPr lang="fr-FR" sz="24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6"/>
                </a:solidFill>
              </a:rPr>
              <a:t>2</a:t>
            </a:r>
            <a:r>
              <a:rPr lang="fr-FR" sz="2400" dirty="0">
                <a:ea typeface="Calibri" panose="020F0502020204030204" pitchFamily="34" charset="0"/>
              </a:rPr>
              <a:t> </a:t>
            </a:r>
            <a:r>
              <a:rPr lang="fr-FR" sz="2400" dirty="0">
                <a:solidFill>
                  <a:schemeClr val="accent6"/>
                </a:solidFill>
              </a:rPr>
              <a:t>–</a:t>
            </a:r>
            <a:r>
              <a:rPr lang="fr-FR" sz="2400" dirty="0">
                <a:ea typeface="Calibri" panose="020F0502020204030204" pitchFamily="34" charset="0"/>
              </a:rPr>
              <a:t>  </a:t>
            </a:r>
            <a:r>
              <a:rPr lang="fr-FR" sz="2400" dirty="0">
                <a:effectLst/>
                <a:ea typeface="Calibri" panose="020F0502020204030204" pitchFamily="34" charset="0"/>
              </a:rPr>
              <a:t>Actualité rougeole 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6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accent6"/>
                </a:solidFill>
              </a:rPr>
              <a:t>–</a:t>
            </a:r>
            <a:r>
              <a:rPr lang="fr-FR" sz="2400" dirty="0"/>
              <a:t>  Point sur les outils et les commandes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6"/>
                </a:solidFill>
              </a:rPr>
              <a:t>4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accent6"/>
                </a:solidFill>
              </a:rPr>
              <a:t>–  </a:t>
            </a:r>
            <a:r>
              <a:rPr lang="fr-FR" sz="2400" dirty="0"/>
              <a:t>AAP ARS 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6"/>
                </a:solidFill>
              </a:rPr>
              <a:t>5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accent6"/>
                </a:solidFill>
              </a:rPr>
              <a:t>–  </a:t>
            </a:r>
            <a:r>
              <a:rPr lang="fr-FR" sz="2400" dirty="0"/>
              <a:t>Organisation en région et tour de table</a:t>
            </a:r>
          </a:p>
          <a:p>
            <a:pPr lvl="0">
              <a:lnSpc>
                <a:spcPct val="150000"/>
              </a:lnSpc>
            </a:pPr>
            <a:r>
              <a:rPr lang="fr-FR" sz="2400" dirty="0">
                <a:solidFill>
                  <a:schemeClr val="accent6"/>
                </a:solidFill>
              </a:rPr>
              <a:t>	 </a:t>
            </a:r>
            <a:r>
              <a:rPr lang="fr-FR" sz="2400" dirty="0"/>
              <a:t>Mobilisation dans les départements, relations presse,</a:t>
            </a:r>
          </a:p>
          <a:p>
            <a:pPr lvl="0">
              <a:lnSpc>
                <a:spcPct val="150000"/>
              </a:lnSpc>
            </a:pPr>
            <a:r>
              <a:rPr lang="fr-FR" sz="2400" dirty="0"/>
              <a:t>        évaluation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8672513" y="680283"/>
            <a:ext cx="467999" cy="756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9BB25CA-D1DC-4C8B-B5A1-994CA48C07A5}"/>
              </a:ext>
            </a:extLst>
          </p:cNvPr>
          <p:cNvCxnSpPr/>
          <p:nvPr/>
        </p:nvCxnSpPr>
        <p:spPr>
          <a:xfrm>
            <a:off x="788618" y="3765332"/>
            <a:ext cx="7796213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756FA3A-F86E-45C4-B03F-4D8A0D364FB4}"/>
              </a:ext>
            </a:extLst>
          </p:cNvPr>
          <p:cNvCxnSpPr/>
          <p:nvPr/>
        </p:nvCxnSpPr>
        <p:spPr>
          <a:xfrm>
            <a:off x="699294" y="2161847"/>
            <a:ext cx="7796213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B3944A8-DA74-4EB0-BF83-04C4BDDB4327}"/>
              </a:ext>
            </a:extLst>
          </p:cNvPr>
          <p:cNvCxnSpPr/>
          <p:nvPr/>
        </p:nvCxnSpPr>
        <p:spPr>
          <a:xfrm>
            <a:off x="699294" y="5483606"/>
            <a:ext cx="7796213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C43266F-8B40-B8C6-C6C9-CC1E771D7486}"/>
              </a:ext>
            </a:extLst>
          </p:cNvPr>
          <p:cNvCxnSpPr/>
          <p:nvPr/>
        </p:nvCxnSpPr>
        <p:spPr>
          <a:xfrm>
            <a:off x="673893" y="2734660"/>
            <a:ext cx="7796213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71A42AAB-D96F-27B5-5A69-760DD4C653B0}"/>
              </a:ext>
            </a:extLst>
          </p:cNvPr>
          <p:cNvCxnSpPr/>
          <p:nvPr/>
        </p:nvCxnSpPr>
        <p:spPr>
          <a:xfrm>
            <a:off x="699294" y="3286454"/>
            <a:ext cx="7796213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04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177661"/>
            <a:ext cx="9144000" cy="95410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1 –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calendrier vaccinal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     </a:t>
            </a:r>
            <a:endParaRPr kumimoji="0" lang="fr-FR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765460" y="174773"/>
            <a:ext cx="378540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E19F7C5-30F9-E04B-39C2-CB6BA8F0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7337"/>
            <a:ext cx="9144000" cy="53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6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177661"/>
            <a:ext cx="9144000" cy="95410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1 –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calendrier vaccinal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     </a:t>
            </a:r>
            <a:endParaRPr kumimoji="0" lang="fr-FR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765460" y="177660"/>
            <a:ext cx="378540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DC357D7-A85E-A353-2F2B-F982DC0DB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4027"/>
            <a:ext cx="9144000" cy="550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3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177661"/>
            <a:ext cx="9144000" cy="95410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</a:t>
            </a: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2 – </a:t>
            </a:r>
            <a:r>
              <a:rPr kumimoji="0" lang="fr-FR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Actualités Rougeole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     </a:t>
            </a:r>
            <a:endParaRPr kumimoji="0" lang="fr-FR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765460" y="177660"/>
            <a:ext cx="378540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3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8DC21229-2D1D-062F-7AEF-49678D0C8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01" y="1146697"/>
            <a:ext cx="3543739" cy="5002925"/>
          </a:xfrm>
          <a:prstGeom prst="rect">
            <a:avLst/>
          </a:prstGeom>
        </p:spPr>
      </p:pic>
      <p:pic>
        <p:nvPicPr>
          <p:cNvPr id="7" name="Image 6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6FBD8F43-BA16-421B-AF8E-E47A08B9A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67183"/>
            <a:ext cx="3662141" cy="523415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A376405-2ED6-E5A0-463D-BD5E54759AA3}"/>
              </a:ext>
            </a:extLst>
          </p:cNvPr>
          <p:cNvSpPr txBox="1"/>
          <p:nvPr/>
        </p:nvSpPr>
        <p:spPr>
          <a:xfrm>
            <a:off x="372401" y="6149622"/>
            <a:ext cx="4199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https://sante.gouv.fr/IMG/pdf/202404_dgs-urgent-rougeole_vf_-_mise_en_ligne.pdf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9444B0-A9CA-8050-3DE2-A8895F337CAE}"/>
              </a:ext>
            </a:extLst>
          </p:cNvPr>
          <p:cNvSpPr txBox="1"/>
          <p:nvPr/>
        </p:nvSpPr>
        <p:spPr>
          <a:xfrm>
            <a:off x="4382730" y="599573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https://www.santepubliquefrance.fr/maladies-et-traumatismes/maladies-a-prevention-vaccinale/rougeole/documents/bulletin-national/rougeole-en-france.-bilan-annuel-2023</a:t>
            </a:r>
          </a:p>
        </p:txBody>
      </p:sp>
    </p:spTree>
    <p:extLst>
      <p:ext uri="{BB962C8B-B14F-4D97-AF65-F5344CB8AC3E}">
        <p14:creationId xmlns:p14="http://schemas.microsoft.com/office/powerpoint/2010/main" val="75061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177661"/>
            <a:ext cx="9144000" cy="95410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3 –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Les outils 2024 disponibles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     </a:t>
            </a:r>
            <a:endParaRPr kumimoji="0" lang="fr-FR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765460" y="203230"/>
            <a:ext cx="378540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 6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A9C7A191-345F-63B0-EC56-8A65FA906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6255"/>
            <a:ext cx="5273908" cy="4891124"/>
          </a:xfrm>
          <a:prstGeom prst="rect">
            <a:avLst/>
          </a:prstGeom>
        </p:spPr>
      </p:pic>
      <p:pic>
        <p:nvPicPr>
          <p:cNvPr id="10" name="Image 9" descr="Une image contenant text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3F6FF538-C421-1531-A8AD-C8CF45476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571" y="2926473"/>
            <a:ext cx="4212429" cy="293829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153CC3B-00FE-CD01-E8D4-4140C77EF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936" y="1480053"/>
            <a:ext cx="1914017" cy="122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8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177661"/>
            <a:ext cx="9144000" cy="95410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3 –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Les outils 2024 disponibles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     </a:t>
            </a:r>
            <a:endParaRPr kumimoji="0" lang="fr-FR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765460" y="203230"/>
            <a:ext cx="378540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 descr="Une image contenant texte, capture d’écran, Police, algèbre&#10;&#10;Description générée automatiquement">
            <a:extLst>
              <a:ext uri="{FF2B5EF4-FFF2-40B4-BE49-F238E27FC236}">
                <a16:creationId xmlns:a16="http://schemas.microsoft.com/office/drawing/2014/main" id="{036EA970-EE50-3078-1C36-6E1CEFB32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" y="1182907"/>
            <a:ext cx="8307279" cy="2763208"/>
          </a:xfrm>
          <a:prstGeom prst="rect">
            <a:avLst/>
          </a:prstGeom>
        </p:spPr>
      </p:pic>
      <p:pic>
        <p:nvPicPr>
          <p:cNvPr id="8" name="Image 7" descr="Une image contenant texte, personne, affiche, habits&#10;&#10;Description générée automatiquement">
            <a:extLst>
              <a:ext uri="{FF2B5EF4-FFF2-40B4-BE49-F238E27FC236}">
                <a16:creationId xmlns:a16="http://schemas.microsoft.com/office/drawing/2014/main" id="{43CC5E4C-A9FD-744B-8801-89721801C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75" y="3734951"/>
            <a:ext cx="1834844" cy="2655340"/>
          </a:xfrm>
          <a:prstGeom prst="rect">
            <a:avLst/>
          </a:prstGeom>
        </p:spPr>
      </p:pic>
      <p:pic>
        <p:nvPicPr>
          <p:cNvPr id="12" name="Image 11" descr="Une image contenant text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8F33A337-81B5-0EE4-84DD-0B96B7B71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978" y="4050657"/>
            <a:ext cx="2235091" cy="2235091"/>
          </a:xfrm>
          <a:prstGeom prst="rect">
            <a:avLst/>
          </a:prstGeom>
        </p:spPr>
      </p:pic>
      <p:pic>
        <p:nvPicPr>
          <p:cNvPr id="14" name="Image 13" descr="Une image contenant Police, Caractère coloré, Graphique, texte&#10;&#10;Description générée automatiquement">
            <a:extLst>
              <a:ext uri="{FF2B5EF4-FFF2-40B4-BE49-F238E27FC236}">
                <a16:creationId xmlns:a16="http://schemas.microsoft.com/office/drawing/2014/main" id="{BF323B93-CD50-A00A-CA5E-2EDEC3888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246" y="2540287"/>
            <a:ext cx="1601849" cy="1191776"/>
          </a:xfrm>
          <a:prstGeom prst="rect">
            <a:avLst/>
          </a:prstGeom>
        </p:spPr>
      </p:pic>
      <p:pic>
        <p:nvPicPr>
          <p:cNvPr id="17" name="Image 16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38E61E70-93B1-CDAB-2609-45F1D629B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7227" y="3967137"/>
            <a:ext cx="4067503" cy="24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0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177661"/>
            <a:ext cx="9144000" cy="95410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3 –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Les outils 2024 disponibles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     </a:t>
            </a:r>
            <a:endParaRPr kumimoji="0" lang="fr-FR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765460" y="203230"/>
            <a:ext cx="378540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 descr="Une image contenant texte, Police, capture d’écran, algèbre&#10;&#10;Description générée automatiquement">
            <a:extLst>
              <a:ext uri="{FF2B5EF4-FFF2-40B4-BE49-F238E27FC236}">
                <a16:creationId xmlns:a16="http://schemas.microsoft.com/office/drawing/2014/main" id="{B4F95F92-8D67-62C4-A32E-B09433C4E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1768"/>
            <a:ext cx="8753475" cy="2609850"/>
          </a:xfrm>
          <a:prstGeom prst="rect">
            <a:avLst/>
          </a:prstGeom>
        </p:spPr>
      </p:pic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32072038-DCB7-12C2-E59F-D5422EC39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13" y="3601272"/>
            <a:ext cx="3521865" cy="2872412"/>
          </a:xfrm>
          <a:prstGeom prst="rect">
            <a:avLst/>
          </a:prstGeom>
        </p:spPr>
      </p:pic>
      <p:pic>
        <p:nvPicPr>
          <p:cNvPr id="7" name="Image 6" descr="Une image contenant texte, dessin humoristique, illustration&#10;&#10;Description générée automatiquement">
            <a:extLst>
              <a:ext uri="{FF2B5EF4-FFF2-40B4-BE49-F238E27FC236}">
                <a16:creationId xmlns:a16="http://schemas.microsoft.com/office/drawing/2014/main" id="{8EB3F4B2-24E5-2497-6241-8C1831706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4133" y="3479056"/>
            <a:ext cx="3610216" cy="29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8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177661"/>
            <a:ext cx="9144000" cy="95410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3 –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Les outils 2024 disponibles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     </a:t>
            </a:r>
            <a:endParaRPr kumimoji="0" lang="fr-FR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765460" y="203230"/>
            <a:ext cx="378540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 12" descr="Une image contenant texte, capture d’écran, Site web, Page web&#10;&#10;Description générée automatiquement">
            <a:extLst>
              <a:ext uri="{FF2B5EF4-FFF2-40B4-BE49-F238E27FC236}">
                <a16:creationId xmlns:a16="http://schemas.microsoft.com/office/drawing/2014/main" id="{714EC524-2716-61A6-3837-6579232D3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85" y="1257892"/>
            <a:ext cx="7341291" cy="5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595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SQUE PPT ARS template_ars_paca_16-9_2020-05-13_11-21-26_583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3.xml><?xml version="1.0" encoding="utf-8"?>
<a:theme xmlns:a="http://schemas.openxmlformats.org/drawingml/2006/main" name="Costrat SI V1.02 LS">
  <a:themeElements>
    <a:clrScheme name="Personnalisé 1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91"/>
      </a:hlink>
      <a:folHlink>
        <a:srgbClr val="000091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2432</TotalTime>
  <Words>282</Words>
  <Application>Microsoft Office PowerPoint</Application>
  <PresentationFormat>Affichage à l'écran (4:3)</PresentationFormat>
  <Paragraphs>69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Roboto Condensed</vt:lpstr>
      <vt:lpstr>Wingdings</vt:lpstr>
      <vt:lpstr>Thème Office</vt:lpstr>
      <vt:lpstr>PASQUE PPT ARS template_ars_paca_16-9_2020-05-13_11-21-26_583</vt:lpstr>
      <vt:lpstr>Costrat SI V1.02 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macpro macpro</dc:creator>
  <cp:lastModifiedBy>Lisbeth Fleur</cp:lastModifiedBy>
  <cp:revision>243</cp:revision>
  <cp:lastPrinted>2024-02-05T15:43:35Z</cp:lastPrinted>
  <dcterms:created xsi:type="dcterms:W3CDTF">2019-05-24T08:54:36Z</dcterms:created>
  <dcterms:modified xsi:type="dcterms:W3CDTF">2024-04-08T08:14:55Z</dcterms:modified>
</cp:coreProperties>
</file>